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60" r:id="rId3"/>
    <p:sldId id="259" r:id="rId4"/>
    <p:sldId id="261" r:id="rId5"/>
    <p:sldId id="264" r:id="rId6"/>
    <p:sldId id="266" r:id="rId7"/>
    <p:sldId id="27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9984"/>
    <a:srgbClr val="95A493"/>
    <a:srgbClr val="404040"/>
    <a:srgbClr val="889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7415EC-63A3-42DE-96A9-894D809FEF94}" v="240" dt="2026-03-04T08:01:06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5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y 志伶" userId="97a824cd373e52d8" providerId="LiveId" clId="{A9FADC23-A57C-457F-9CEF-047D44B9FB89}"/>
    <pc:docChg chg="modSld">
      <pc:chgData name="katy 志伶" userId="97a824cd373e52d8" providerId="LiveId" clId="{A9FADC23-A57C-457F-9CEF-047D44B9FB89}" dt="2026-03-04T08:01:06.421" v="292"/>
      <pc:docMkLst>
        <pc:docMk/>
      </pc:docMkLst>
      <pc:sldChg chg="modSp modAnim">
        <pc:chgData name="katy 志伶" userId="97a824cd373e52d8" providerId="LiveId" clId="{A9FADC23-A57C-457F-9CEF-047D44B9FB89}" dt="2026-03-04T02:27:13.684" v="20" actId="2711"/>
        <pc:sldMkLst>
          <pc:docMk/>
          <pc:sldMk cId="664812862" sldId="259"/>
        </pc:sldMkLst>
        <pc:spChg chg="mod">
          <ac:chgData name="katy 志伶" userId="97a824cd373e52d8" providerId="LiveId" clId="{A9FADC23-A57C-457F-9CEF-047D44B9FB89}" dt="2026-03-04T02:27:13.684" v="20" actId="2711"/>
          <ac:spMkLst>
            <pc:docMk/>
            <pc:sldMk cId="664812862" sldId="259"/>
            <ac:spMk id="6" creationId="{101CBA8D-DEFA-0392-7F6E-794990E67CCC}"/>
          </ac:spMkLst>
        </pc:spChg>
      </pc:sldChg>
      <pc:sldChg chg="modSp modAnim">
        <pc:chgData name="katy 志伶" userId="97a824cd373e52d8" providerId="LiveId" clId="{A9FADC23-A57C-457F-9CEF-047D44B9FB89}" dt="2026-03-04T02:24:46.341" v="16" actId="2711"/>
        <pc:sldMkLst>
          <pc:docMk/>
          <pc:sldMk cId="3737260519" sldId="260"/>
        </pc:sldMkLst>
        <pc:spChg chg="mod">
          <ac:chgData name="katy 志伶" userId="97a824cd373e52d8" providerId="LiveId" clId="{A9FADC23-A57C-457F-9CEF-047D44B9FB89}" dt="2026-03-04T02:24:46.341" v="16" actId="2711"/>
          <ac:spMkLst>
            <pc:docMk/>
            <pc:sldMk cId="3737260519" sldId="260"/>
            <ac:spMk id="4" creationId="{4C229C2A-A524-026D-7D6C-33D04FCB2F0B}"/>
          </ac:spMkLst>
        </pc:spChg>
      </pc:sldChg>
      <pc:sldChg chg="modSp mod">
        <pc:chgData name="katy 志伶" userId="97a824cd373e52d8" providerId="LiveId" clId="{A9FADC23-A57C-457F-9CEF-047D44B9FB89}" dt="2026-03-04T02:31:27.534" v="23" actId="20577"/>
        <pc:sldMkLst>
          <pc:docMk/>
          <pc:sldMk cId="1127926518" sldId="261"/>
        </pc:sldMkLst>
        <pc:spChg chg="mod">
          <ac:chgData name="katy 志伶" userId="97a824cd373e52d8" providerId="LiveId" clId="{A9FADC23-A57C-457F-9CEF-047D44B9FB89}" dt="2026-03-04T02:31:27.534" v="23" actId="20577"/>
          <ac:spMkLst>
            <pc:docMk/>
            <pc:sldMk cId="1127926518" sldId="261"/>
            <ac:spMk id="5" creationId="{42FC613C-B65A-C27D-3116-9C5126795B18}"/>
          </ac:spMkLst>
        </pc:spChg>
      </pc:sldChg>
      <pc:sldChg chg="modSp mod">
        <pc:chgData name="katy 志伶" userId="97a824cd373e52d8" providerId="LiveId" clId="{A9FADC23-A57C-457F-9CEF-047D44B9FB89}" dt="2026-03-04T02:37:08.544" v="42"/>
        <pc:sldMkLst>
          <pc:docMk/>
          <pc:sldMk cId="2237120757" sldId="264"/>
        </pc:sldMkLst>
        <pc:spChg chg="mod">
          <ac:chgData name="katy 志伶" userId="97a824cd373e52d8" providerId="LiveId" clId="{A9FADC23-A57C-457F-9CEF-047D44B9FB89}" dt="2026-03-04T02:37:08.544" v="42"/>
          <ac:spMkLst>
            <pc:docMk/>
            <pc:sldMk cId="2237120757" sldId="264"/>
            <ac:spMk id="4" creationId="{4C249AA9-C271-43EF-86F7-8D17469DCDA3}"/>
          </ac:spMkLst>
        </pc:spChg>
      </pc:sldChg>
      <pc:sldChg chg="modSp">
        <pc:chgData name="katy 志伶" userId="97a824cd373e52d8" providerId="LiveId" clId="{A9FADC23-A57C-457F-9CEF-047D44B9FB89}" dt="2026-03-04T03:56:43.651" v="218" actId="2711"/>
        <pc:sldMkLst>
          <pc:docMk/>
          <pc:sldMk cId="3619812054" sldId="265"/>
        </pc:sldMkLst>
        <pc:spChg chg="mod">
          <ac:chgData name="katy 志伶" userId="97a824cd373e52d8" providerId="LiveId" clId="{A9FADC23-A57C-457F-9CEF-047D44B9FB89}" dt="2026-03-04T03:56:43.651" v="218" actId="2711"/>
          <ac:spMkLst>
            <pc:docMk/>
            <pc:sldMk cId="3619812054" sldId="265"/>
            <ac:spMk id="4" creationId="{5197A6F4-E99F-BDDE-0210-F2F96BC1698D}"/>
          </ac:spMkLst>
        </pc:spChg>
      </pc:sldChg>
      <pc:sldChg chg="modSp mod">
        <pc:chgData name="katy 志伶" userId="97a824cd373e52d8" providerId="LiveId" clId="{A9FADC23-A57C-457F-9CEF-047D44B9FB89}" dt="2026-03-04T03:33:44.667" v="58" actId="2711"/>
        <pc:sldMkLst>
          <pc:docMk/>
          <pc:sldMk cId="1987214215" sldId="266"/>
        </pc:sldMkLst>
        <pc:spChg chg="mod">
          <ac:chgData name="katy 志伶" userId="97a824cd373e52d8" providerId="LiveId" clId="{A9FADC23-A57C-457F-9CEF-047D44B9FB89}" dt="2026-03-04T03:33:44.667" v="58" actId="2711"/>
          <ac:spMkLst>
            <pc:docMk/>
            <pc:sldMk cId="1987214215" sldId="266"/>
            <ac:spMk id="5" creationId="{82F3803E-2F30-7EAC-2164-7B2995113BE1}"/>
          </ac:spMkLst>
        </pc:spChg>
      </pc:sldChg>
      <pc:sldChg chg="delSp modSp mod">
        <pc:chgData name="katy 志伶" userId="97a824cd373e52d8" providerId="LiveId" clId="{A9FADC23-A57C-457F-9CEF-047D44B9FB89}" dt="2026-03-04T08:01:06.421" v="292"/>
        <pc:sldMkLst>
          <pc:docMk/>
          <pc:sldMk cId="1421790002" sldId="270"/>
        </pc:sldMkLst>
        <pc:spChg chg="mod">
          <ac:chgData name="katy 志伶" userId="97a824cd373e52d8" providerId="LiveId" clId="{A9FADC23-A57C-457F-9CEF-047D44B9FB89}" dt="2026-03-04T08:01:06.421" v="292"/>
          <ac:spMkLst>
            <pc:docMk/>
            <pc:sldMk cId="1421790002" sldId="270"/>
            <ac:spMk id="9" creationId="{A717C620-E171-5E46-5E3E-2FCBAD50CE30}"/>
          </ac:spMkLst>
        </pc:spChg>
      </pc:sldChg>
      <pc:sldChg chg="modSp mod modAnim">
        <pc:chgData name="katy 志伶" userId="97a824cd373e52d8" providerId="LiveId" clId="{A9FADC23-A57C-457F-9CEF-047D44B9FB89}" dt="2026-03-04T03:57:55.708" v="275" actId="20577"/>
        <pc:sldMkLst>
          <pc:docMk/>
          <pc:sldMk cId="2632604069" sldId="271"/>
        </pc:sldMkLst>
        <pc:spChg chg="mod">
          <ac:chgData name="katy 志伶" userId="97a824cd373e52d8" providerId="LiveId" clId="{A9FADC23-A57C-457F-9CEF-047D44B9FB89}" dt="2026-03-04T03:51:31.843" v="125" actId="20577"/>
          <ac:spMkLst>
            <pc:docMk/>
            <pc:sldMk cId="2632604069" sldId="271"/>
            <ac:spMk id="16" creationId="{DE91F936-4AB3-CFE9-60E6-DB45A6FD728E}"/>
          </ac:spMkLst>
        </pc:spChg>
        <pc:spChg chg="mod">
          <ac:chgData name="katy 志伶" userId="97a824cd373e52d8" providerId="LiveId" clId="{A9FADC23-A57C-457F-9CEF-047D44B9FB89}" dt="2026-03-04T03:57:55.708" v="275" actId="20577"/>
          <ac:spMkLst>
            <pc:docMk/>
            <pc:sldMk cId="2632604069" sldId="271"/>
            <ac:spMk id="17" creationId="{D32835D8-A5CE-AC00-20DF-1624D7FC221D}"/>
          </ac:spMkLst>
        </pc:spChg>
        <pc:spChg chg="mod">
          <ac:chgData name="katy 志伶" userId="97a824cd373e52d8" providerId="LiveId" clId="{A9FADC23-A57C-457F-9CEF-047D44B9FB89}" dt="2026-03-04T03:57:46.871" v="274" actId="20577"/>
          <ac:spMkLst>
            <pc:docMk/>
            <pc:sldMk cId="2632604069" sldId="271"/>
            <ac:spMk id="18" creationId="{F0CD377D-424F-7C3E-DFAE-B2219EADED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944A5-6D19-4B31-AD5B-30252E2C3DD3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73EE2-F609-4287-A16D-74D2027BD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29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73EE2-F609-4287-A16D-74D2027BDA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0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4E21E-D5A7-FC9B-B435-C33715E94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3F55E-6C39-C961-B9C0-130CCE30C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F157B-4B52-1036-7212-74812ABD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A9C-775A-40C0-84E4-60DA691529E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D8F35-7471-3483-30E4-7730FA56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7BDFB-94A0-1154-7374-0193B2C5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F516-795D-4696-A0AA-BCDBCE3DB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13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7C0C-A2D1-3E03-080A-C7E86EAF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FCB99-CC5E-D5D5-FA7C-4F4A13ABF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6149D-7EA4-8433-CFF1-93205893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A9C-775A-40C0-84E4-60DA691529E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E1AE-D1DB-B586-5C69-1385C874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A083-64AE-ACC0-A63C-7A42E26C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F516-795D-4696-A0AA-BCDBCE3DB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1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F84235-5AF8-84DC-280E-F37F3EAFE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70591-1790-6131-E498-B8AD3B1C5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8AD2-EBFB-F294-C1D0-B999C0A0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A9C-775A-40C0-84E4-60DA691529E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E1C3-179A-F487-2F46-8FA05D47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A0A16-F55A-9A53-7274-CB12280D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F516-795D-4696-A0AA-BCDBCE3DB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5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4289-65A4-971F-3ED1-6D76414B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C8971-FF73-7341-A782-402E0A0C5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43E0-4B46-8C1D-D7DE-2FC86EDC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A9C-775A-40C0-84E4-60DA691529E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AFBD2-B13D-FC49-6D49-A741025D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19780-B7BA-D817-8644-E41146AF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F516-795D-4696-A0AA-BCDBCE3DB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2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745E-F8C0-F26A-AF25-C2861F1D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32A9E-EEF9-799A-DDB1-3E1B43DDB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D5608-6087-E46C-2403-C2320697D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A9C-775A-40C0-84E4-60DA691529E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76D87-451B-091E-678F-FB10088A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1246-31F1-6D6E-5DB9-7BBD1D24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F516-795D-4696-A0AA-BCDBCE3DB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48D0-C67F-40AF-726B-9C802117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9B055-0524-B1F7-6A54-BA8ECE568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62033-D2AE-C370-0B25-9DF3E2DC5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2AD8C-90AD-8AF9-EC59-8A8EF627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A9C-775A-40C0-84E4-60DA691529E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7BEB7-09C7-EFAE-C9F5-E29F71F1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C1EEA-2BD0-78C1-BB84-2369EFF9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F516-795D-4696-A0AA-BCDBCE3DB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96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6821-78EC-1832-4961-6B9E705B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F0C00-B6B3-8665-0377-3D55F23BE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3C52D-17BB-663D-AC72-8F447A12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B0198-ED6F-8F7E-56E8-866D0AC28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42EAD-8A5B-94F7-AFA7-EFB7CE9E1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6093BD-33EB-408E-2CB6-F26CC480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A9C-775A-40C0-84E4-60DA691529E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A794A9-07DE-0B5C-DC0D-E440461B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AACC05-058A-1DA7-2C3C-9F7565CA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F516-795D-4696-A0AA-BCDBCE3DB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9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C983-FDF5-09FB-7566-2C6FEFDE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A51FD-9B3A-87FF-4A7B-1A0BCABD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A9C-775A-40C0-84E4-60DA691529E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0400B-8A33-1DC2-274A-1868064B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91B1B-B346-4D32-2D41-161975CC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F516-795D-4696-A0AA-BCDBCE3DB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41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7CFD10-11DD-9B54-B8A6-83E77FE0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A9C-775A-40C0-84E4-60DA691529E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5F5DB-E273-CAD0-0C29-C1829DF0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34891-C145-837F-6E43-D3D3139E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F516-795D-4696-A0AA-BCDBCE3DB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9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EB41-F2CE-2E6D-C8E4-DBA557D5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17AA-800E-5E7C-C09C-F113F6A89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E6D76-FD9B-2F0C-3649-E8A65CE26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30885-9D3B-02D9-FA8B-52BF88C6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A9C-775A-40C0-84E4-60DA691529E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473AF-0C9E-1DA1-B77D-984ADE5B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0379-F22F-4CE3-2877-4CFE002D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F516-795D-4696-A0AA-BCDBCE3DB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1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49BA-C9D1-0C38-50D8-83DFEAFD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430EBD-4384-E7D9-CCE7-6699E8C10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B255F-4452-FFEB-ABE0-32A4D83FD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A373B-0225-92EA-A575-C2D7F79E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A9C-775A-40C0-84E4-60DA691529E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0AD6B-CEA3-A90D-CDE0-4265DBD5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492D8-3130-00F8-5756-9830186B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F516-795D-4696-A0AA-BCDBCE3DB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0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A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24A55-4CAD-3D10-2C31-6754FE04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80D3-FA83-6C6B-ADD9-4A55E4CE4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88547-A576-037A-707C-D61B9C430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536A9C-775A-40C0-84E4-60DA691529E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FBF9D-6057-2738-CD40-A7D7227BF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6EE41-C4B2-E43A-A4AD-A5F03B334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F2F516-795D-4696-A0AA-BCDBCE3DB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2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http://www.arcam.co.uk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99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radio with a yellow circle around it&#10;&#10;Description automatically generated">
            <a:extLst>
              <a:ext uri="{FF2B5EF4-FFF2-40B4-BE49-F238E27FC236}">
                <a16:creationId xmlns:a16="http://schemas.microsoft.com/office/drawing/2014/main" id="{8FCF8E29-FB79-122D-0D73-7EFCA5C58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5" t="20471" r="3218" b="2222"/>
          <a:stretch/>
        </p:blipFill>
        <p:spPr>
          <a:xfrm>
            <a:off x="6833937" y="0"/>
            <a:ext cx="5346171" cy="6858000"/>
          </a:xfrm>
          <a:prstGeom prst="rect">
            <a:avLst/>
          </a:prstGeom>
        </p:spPr>
      </p:pic>
      <p:pic>
        <p:nvPicPr>
          <p:cNvPr id="3" name="Picture 2" descr="A black radio with a yellow circle around it&#10;&#10;Description automatically generated">
            <a:extLst>
              <a:ext uri="{FF2B5EF4-FFF2-40B4-BE49-F238E27FC236}">
                <a16:creationId xmlns:a16="http://schemas.microsoft.com/office/drawing/2014/main" id="{88A6D2B1-3C8B-41CA-38A6-659218E35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2" t="20471" r="3218" b="2222"/>
          <a:stretch/>
        </p:blipFill>
        <p:spPr>
          <a:xfrm>
            <a:off x="11892" y="0"/>
            <a:ext cx="7515125" cy="6858000"/>
          </a:xfrm>
          <a:prstGeom prst="rect">
            <a:avLst/>
          </a:prstGeom>
        </p:spPr>
      </p:pic>
      <p:pic>
        <p:nvPicPr>
          <p:cNvPr id="6" name="Picture 5" descr="A black device next to a computer monitor&#10;&#10;Description automatically generated">
            <a:extLst>
              <a:ext uri="{FF2B5EF4-FFF2-40B4-BE49-F238E27FC236}">
                <a16:creationId xmlns:a16="http://schemas.microsoft.com/office/drawing/2014/main" id="{1CADEA96-893C-042A-6ECE-6576DE6987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829798"/>
              </a:clrFrom>
              <a:clrTo>
                <a:srgbClr val="82979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4" t="64219" b="22678"/>
          <a:stretch/>
        </p:blipFill>
        <p:spPr>
          <a:xfrm>
            <a:off x="9188256" y="4087100"/>
            <a:ext cx="3625516" cy="1065250"/>
          </a:xfrm>
          <a:prstGeom prst="rect">
            <a:avLst/>
          </a:prstGeom>
        </p:spPr>
      </p:pic>
      <p:pic>
        <p:nvPicPr>
          <p:cNvPr id="7" name="Picture 6" descr="A black and white image of letters&#10;&#10;Description automatically generated">
            <a:extLst>
              <a:ext uri="{FF2B5EF4-FFF2-40B4-BE49-F238E27FC236}">
                <a16:creationId xmlns:a16="http://schemas.microsoft.com/office/drawing/2014/main" id="{CFD48C7D-3EBB-2F4E-BEC3-ACB0B9916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34" y="4134725"/>
            <a:ext cx="2209122" cy="565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DF232-C001-BEE2-1420-7C8C16D7C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588" y="5104220"/>
            <a:ext cx="4944285" cy="11400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17C620-E171-5E46-5E3E-2FCBAD50CE30}"/>
              </a:ext>
            </a:extLst>
          </p:cNvPr>
          <p:cNvSpPr txBox="1"/>
          <p:nvPr/>
        </p:nvSpPr>
        <p:spPr>
          <a:xfrm>
            <a:off x="8068235" y="1705650"/>
            <a:ext cx="3004457" cy="1498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卓越音質</a:t>
            </a:r>
            <a:r>
              <a:rPr lang="zh-TW" altLang="en-US" sz="4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endParaRPr lang="en-US" altLang="zh-TW" sz="4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4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深層連結。</a:t>
            </a:r>
            <a:endParaRPr lang="en-GB" sz="44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Ebrima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5A4484-0FC3-CC7F-3787-4BC4BD0FB333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0696575" y="192417"/>
            <a:ext cx="1169148" cy="6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229C2A-A524-026D-7D6C-33D04FCB2F0B}"/>
              </a:ext>
            </a:extLst>
          </p:cNvPr>
          <p:cNvSpPr txBox="1"/>
          <p:nvPr/>
        </p:nvSpPr>
        <p:spPr>
          <a:xfrm>
            <a:off x="470486" y="2151727"/>
            <a:ext cx="60939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聽見音樂的靈魂：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ARCAM Radia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不只是聽音樂，更是與情感共鳴。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ARCAM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憑藉數十年的英國工藝底蘊，將每一分細節極致還原，讓音質如水晶般透亮。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Radia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，讓音樂跳脫器材的限制，為您帶來如臨現場的動人樂感。這一次，您不再只是旁聽者，而是坐擁音樂廳中央的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026" name="Picture 2" descr="Arcam - SA45 - Streaming Integrated Amplifier">
            <a:extLst>
              <a:ext uri="{FF2B5EF4-FFF2-40B4-BE49-F238E27FC236}">
                <a16:creationId xmlns:a16="http://schemas.microsoft.com/office/drawing/2014/main" id="{AF3CB281-A597-74B8-031E-26706E22A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74" b="90000" l="10000" r="90000">
                        <a14:foregroundMark x1="51250" y1="9074" x2="51250" y2="9074"/>
                        <a14:foregroundMark x1="89792" y1="31111" x2="89792" y2="3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89" y="1882189"/>
            <a:ext cx="6765758" cy="38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ack and white image of letters&#10;&#10;Description automatically generated">
            <a:extLst>
              <a:ext uri="{FF2B5EF4-FFF2-40B4-BE49-F238E27FC236}">
                <a16:creationId xmlns:a16="http://schemas.microsoft.com/office/drawing/2014/main" id="{735129D0-2B4D-D6CE-65D7-4D34C51CF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91" y="1290388"/>
            <a:ext cx="2781953" cy="712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40B2ED-7C31-BC9D-7EB7-4E0B523A9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36" y="383672"/>
            <a:ext cx="4872296" cy="906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0378D9-C72E-DCAA-F10F-966920C9F9CA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0696575" y="192417"/>
            <a:ext cx="1169148" cy="6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 is Roon? How the music platform works and what devices are Roon Ready  | What Hi-Fi?">
            <a:extLst>
              <a:ext uri="{FF2B5EF4-FFF2-40B4-BE49-F238E27FC236}">
                <a16:creationId xmlns:a16="http://schemas.microsoft.com/office/drawing/2014/main" id="{50AA3F7B-FAAD-F7BD-7C2D-FC9F8045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" b="89929" l="978" r="97600">
                        <a14:foregroundMark x1="11911" y1="4858" x2="67644" y2="16706"/>
                        <a14:foregroundMark x1="67644" y1="16706" x2="68356" y2="17180"/>
                        <a14:foregroundMark x1="74756" y1="16825" x2="73511" y2="32227"/>
                        <a14:foregroundMark x1="73511" y1="32227" x2="44000" y2="49171"/>
                        <a14:foregroundMark x1="46844" y1="51777" x2="30578" y2="53673"/>
                        <a14:foregroundMark x1="42844" y1="54858" x2="53689" y2="56280"/>
                        <a14:foregroundMark x1="45867" y1="71209" x2="45422" y2="76659"/>
                        <a14:foregroundMark x1="44889" y1="79147" x2="42044" y2="79858"/>
                        <a14:foregroundMark x1="46400" y1="80924" x2="37956" y2="74171"/>
                        <a14:foregroundMark x1="37956" y1="74171" x2="37156" y2="65047"/>
                        <a14:foregroundMark x1="32800" y1="81280" x2="32308" y2="81553"/>
                        <a14:foregroundMark x1="48444" y1="82227" x2="52533" y2="82820"/>
                        <a14:foregroundMark x1="63200" y1="82583" x2="88356" y2="73697"/>
                        <a14:foregroundMark x1="88356" y1="73697" x2="90844" y2="65284"/>
                        <a14:foregroundMark x1="93600" y1="57346" x2="97600" y2="71209"/>
                        <a14:foregroundMark x1="97600" y1="71209" x2="97600" y2="72275"/>
                        <a14:foregroundMark x1="95556" y1="80213" x2="70667" y2="80924"/>
                        <a14:foregroundMark x1="70667" y1="80924" x2="70044" y2="80332"/>
                        <a14:foregroundMark x1="65422" y1="78199" x2="60444" y2="78910"/>
                        <a14:foregroundMark x1="93511" y1="76303" x2="97600" y2="80924"/>
                        <a14:foregroundMark x1="97600" y1="80924" x2="97600" y2="81043"/>
                        <a14:foregroundMark x1="17689" y1="58649" x2="18756" y2="73815"/>
                        <a14:foregroundMark x1="13156" y1="50711" x2="10933" y2="76185"/>
                        <a14:foregroundMark x1="7022" y1="45972" x2="6222" y2="69313"/>
                        <a14:foregroundMark x1="24622" y1="67773" x2="16622" y2="52488"/>
                        <a14:foregroundMark x1="16622" y1="52488" x2="16622" y2="52488"/>
                        <a14:foregroundMark x1="26578" y1="55095" x2="25333" y2="77370"/>
                        <a14:foregroundMark x1="2133" y1="41706" x2="3733" y2="70853"/>
                        <a14:foregroundMark x1="3733" y1="70853" x2="4000" y2="71564"/>
                        <a14:foregroundMark x1="1511" y1="68957" x2="978" y2="68720"/>
                        <a14:backgroundMark x1="53067" y1="76659" x2="53067" y2="76659"/>
                        <a14:backgroundMark x1="31911" y1="75118" x2="31911" y2="75118"/>
                        <a14:backgroundMark x1="32178" y1="75474" x2="32178" y2="75474"/>
                        <a14:backgroundMark x1="32533" y1="82109" x2="31911" y2="81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46" y="1407695"/>
            <a:ext cx="6783454" cy="508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on-logo - Tur-Pex">
            <a:extLst>
              <a:ext uri="{FF2B5EF4-FFF2-40B4-BE49-F238E27FC236}">
                <a16:creationId xmlns:a16="http://schemas.microsoft.com/office/drawing/2014/main" id="{00DF57EE-336B-89BE-BAF0-8C7A7967D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68" y="360947"/>
            <a:ext cx="2846471" cy="11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CBA8D-DEFA-0392-7F6E-794990E67CCC}"/>
              </a:ext>
            </a:extLst>
          </p:cNvPr>
          <p:cNvSpPr txBox="1"/>
          <p:nvPr/>
        </p:nvSpPr>
        <p:spPr>
          <a:xfrm>
            <a:off x="470486" y="2341694"/>
            <a:ext cx="46790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喚醒您音樂館藏中的靈魂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不再只是按下播放鍵。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Roon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以極致優雅的介面，將發現新音樂與直覺操控融為一體，讓每一次聆聽都成為昇華的體驗。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它能深入您的音樂收藏，挖掘出那些隱藏在音符背後的藝術家故事與緊密連結。有了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，您聽到的不只是旋律，更是音樂背後波瀾壯闊的世界。</a:t>
            </a:r>
          </a:p>
        </p:txBody>
      </p:sp>
      <p:pic>
        <p:nvPicPr>
          <p:cNvPr id="7" name="Picture 6" descr="Arcam - SA45 - Streaming Integrated Amplifier">
            <a:extLst>
              <a:ext uri="{FF2B5EF4-FFF2-40B4-BE49-F238E27FC236}">
                <a16:creationId xmlns:a16="http://schemas.microsoft.com/office/drawing/2014/main" id="{476E6CA0-6547-97BD-3957-BD48B9F3E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74" b="90000" l="10000" r="90000">
                        <a14:foregroundMark x1="51250" y1="9074" x2="51250" y2="9074"/>
                        <a14:foregroundMark x1="89792" y1="31111" x2="89792" y2="3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8843" y="2518659"/>
            <a:ext cx="5616391" cy="31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2240DB-2F18-9093-7012-43623180D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136" y="383672"/>
            <a:ext cx="4872296" cy="906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34717D-A967-930B-1AD2-24D4DBAADD4B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10696575" y="192417"/>
            <a:ext cx="1169148" cy="6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 is Roon? How the music platform works and what devices are Roon Ready  | What Hi-Fi?">
            <a:extLst>
              <a:ext uri="{FF2B5EF4-FFF2-40B4-BE49-F238E27FC236}">
                <a16:creationId xmlns:a16="http://schemas.microsoft.com/office/drawing/2014/main" id="{50AA3F7B-FAAD-F7BD-7C2D-FC9F8045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" b="89929" l="978" r="97600">
                        <a14:foregroundMark x1="11911" y1="4858" x2="67644" y2="16706"/>
                        <a14:foregroundMark x1="67644" y1="16706" x2="68356" y2="17180"/>
                        <a14:foregroundMark x1="74756" y1="16825" x2="73511" y2="32227"/>
                        <a14:foregroundMark x1="73511" y1="32227" x2="44000" y2="49171"/>
                        <a14:foregroundMark x1="46844" y1="51777" x2="30578" y2="53673"/>
                        <a14:foregroundMark x1="42844" y1="54858" x2="53689" y2="56280"/>
                        <a14:foregroundMark x1="45867" y1="71209" x2="45422" y2="76659"/>
                        <a14:foregroundMark x1="44889" y1="79147" x2="42044" y2="79858"/>
                        <a14:foregroundMark x1="46400" y1="80924" x2="37956" y2="74171"/>
                        <a14:foregroundMark x1="37956" y1="74171" x2="37156" y2="65047"/>
                        <a14:foregroundMark x1="32800" y1="81280" x2="32308" y2="81553"/>
                        <a14:foregroundMark x1="48444" y1="82227" x2="52533" y2="82820"/>
                        <a14:foregroundMark x1="63200" y1="82583" x2="88356" y2="73697"/>
                        <a14:foregroundMark x1="88356" y1="73697" x2="90844" y2="65284"/>
                        <a14:foregroundMark x1="93600" y1="57346" x2="97600" y2="71209"/>
                        <a14:foregroundMark x1="97600" y1="71209" x2="97600" y2="72275"/>
                        <a14:foregroundMark x1="95556" y1="80213" x2="70667" y2="80924"/>
                        <a14:foregroundMark x1="70667" y1="80924" x2="70044" y2="80332"/>
                        <a14:foregroundMark x1="65422" y1="78199" x2="60444" y2="78910"/>
                        <a14:foregroundMark x1="93511" y1="76303" x2="97600" y2="80924"/>
                        <a14:foregroundMark x1="97600" y1="80924" x2="97600" y2="81043"/>
                        <a14:foregroundMark x1="17689" y1="58649" x2="18756" y2="73815"/>
                        <a14:foregroundMark x1="13156" y1="50711" x2="10933" y2="76185"/>
                        <a14:foregroundMark x1="7022" y1="45972" x2="6222" y2="69313"/>
                        <a14:foregroundMark x1="24622" y1="67773" x2="16622" y2="52488"/>
                        <a14:foregroundMark x1="16622" y1="52488" x2="16622" y2="52488"/>
                        <a14:foregroundMark x1="26578" y1="55095" x2="25333" y2="77370"/>
                        <a14:foregroundMark x1="2133" y1="41706" x2="3733" y2="70853"/>
                        <a14:foregroundMark x1="3733" y1="70853" x2="4000" y2="71564"/>
                        <a14:foregroundMark x1="1511" y1="68957" x2="978" y2="68720"/>
                        <a14:backgroundMark x1="53067" y1="76659" x2="53067" y2="76659"/>
                        <a14:backgroundMark x1="31911" y1="75118" x2="31911" y2="75118"/>
                        <a14:backgroundMark x1="32178" y1="75474" x2="32178" y2="75474"/>
                        <a14:backgroundMark x1="32533" y1="82109" x2="31911" y2="81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42" y="1684419"/>
            <a:ext cx="4089317" cy="30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rcam - SA45 - Streaming Integrated Amplifier">
            <a:extLst>
              <a:ext uri="{FF2B5EF4-FFF2-40B4-BE49-F238E27FC236}">
                <a16:creationId xmlns:a16="http://schemas.microsoft.com/office/drawing/2014/main" id="{6E56A080-8E3E-6295-44E4-DC104A43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74" b="90000" l="10000" r="90000">
                        <a14:foregroundMark x1="51250" y1="9074" x2="51250" y2="9074"/>
                        <a14:foregroundMark x1="89792" y1="31111" x2="89792" y2="3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9" y="1849390"/>
            <a:ext cx="5616391" cy="31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C613C-B65A-C27D-3116-9C5126795B18}"/>
              </a:ext>
            </a:extLst>
          </p:cNvPr>
          <p:cNvSpPr txBox="1"/>
          <p:nvPr/>
        </p:nvSpPr>
        <p:spPr>
          <a:xfrm>
            <a:off x="1104398" y="5243263"/>
            <a:ext cx="9983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一站式音樂大腦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Roon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，賦予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ARCAM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無限可能。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整合播放與探索，讓您的音樂庫活起來。卓越硬體與流暢軟體的結合，帶來無縫銜接的頂級聆聽體驗。</a:t>
            </a:r>
            <a:endParaRPr lang="en-GB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90C8D-C685-25A8-3D54-7B0A6FD84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6" y="383672"/>
            <a:ext cx="4872296" cy="906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C2CAD9-7D2C-1C08-A502-383B8C0A85E4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0696575" y="192417"/>
            <a:ext cx="1169148" cy="6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26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What is Roon? How the music platform works and what devices are Roon Ready  | What Hi-Fi?">
            <a:extLst>
              <a:ext uri="{FF2B5EF4-FFF2-40B4-BE49-F238E27FC236}">
                <a16:creationId xmlns:a16="http://schemas.microsoft.com/office/drawing/2014/main" id="{4AB250A8-61E0-C175-83B6-219DE3D66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" b="89929" l="978" r="97600">
                        <a14:foregroundMark x1="11911" y1="4858" x2="67644" y2="16706"/>
                        <a14:foregroundMark x1="67644" y1="16706" x2="68356" y2="17180"/>
                        <a14:foregroundMark x1="74756" y1="16825" x2="73511" y2="32227"/>
                        <a14:foregroundMark x1="73511" y1="32227" x2="44000" y2="49171"/>
                        <a14:foregroundMark x1="46844" y1="51777" x2="30578" y2="53673"/>
                        <a14:foregroundMark x1="42844" y1="54858" x2="53689" y2="56280"/>
                        <a14:foregroundMark x1="45867" y1="71209" x2="45422" y2="76659"/>
                        <a14:foregroundMark x1="44889" y1="79147" x2="42044" y2="79858"/>
                        <a14:foregroundMark x1="46400" y1="80924" x2="37956" y2="74171"/>
                        <a14:foregroundMark x1="37956" y1="74171" x2="37156" y2="65047"/>
                        <a14:foregroundMark x1="32800" y1="81280" x2="32308" y2="81553"/>
                        <a14:foregroundMark x1="48444" y1="82227" x2="52533" y2="82820"/>
                        <a14:foregroundMark x1="63200" y1="82583" x2="88356" y2="73697"/>
                        <a14:foregroundMark x1="88356" y1="73697" x2="90844" y2="65284"/>
                        <a14:foregroundMark x1="93600" y1="57346" x2="97600" y2="71209"/>
                        <a14:foregroundMark x1="97600" y1="71209" x2="97600" y2="72275"/>
                        <a14:foregroundMark x1="95556" y1="80213" x2="70667" y2="80924"/>
                        <a14:foregroundMark x1="70667" y1="80924" x2="70044" y2="80332"/>
                        <a14:foregroundMark x1="65422" y1="78199" x2="60444" y2="78910"/>
                        <a14:foregroundMark x1="93511" y1="76303" x2="97600" y2="80924"/>
                        <a14:foregroundMark x1="97600" y1="80924" x2="97600" y2="81043"/>
                        <a14:foregroundMark x1="17689" y1="58649" x2="18756" y2="73815"/>
                        <a14:foregroundMark x1="13156" y1="50711" x2="10933" y2="76185"/>
                        <a14:foregroundMark x1="7022" y1="45972" x2="6222" y2="69313"/>
                        <a14:foregroundMark x1="24622" y1="67773" x2="16622" y2="52488"/>
                        <a14:foregroundMark x1="16622" y1="52488" x2="16622" y2="52488"/>
                        <a14:foregroundMark x1="26578" y1="55095" x2="25333" y2="77370"/>
                        <a14:foregroundMark x1="2133" y1="41706" x2="3733" y2="70853"/>
                        <a14:foregroundMark x1="3733" y1="70853" x2="4000" y2="71564"/>
                        <a14:foregroundMark x1="1511" y1="68957" x2="978" y2="68720"/>
                        <a14:backgroundMark x1="53067" y1="76659" x2="53067" y2="76659"/>
                        <a14:backgroundMark x1="31911" y1="75118" x2="31911" y2="75118"/>
                        <a14:backgroundMark x1="32178" y1="75474" x2="32178" y2="75474"/>
                        <a14:backgroundMark x1="32533" y1="82109" x2="31911" y2="81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07" y="3429000"/>
            <a:ext cx="3319495" cy="2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rcam - SA45 - Streaming Integrated Amplifier">
            <a:extLst>
              <a:ext uri="{FF2B5EF4-FFF2-40B4-BE49-F238E27FC236}">
                <a16:creationId xmlns:a16="http://schemas.microsoft.com/office/drawing/2014/main" id="{C7A42ED1-1E95-0D2E-8398-525C4BA7D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74" b="90000" l="10000" r="90000">
                        <a14:foregroundMark x1="51250" y1="9074" x2="51250" y2="9074"/>
                        <a14:foregroundMark x1="89792" y1="31111" x2="89792" y2="3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" y="1600251"/>
            <a:ext cx="4559095" cy="256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249AA9-C271-43EF-86F7-8D17469DCDA3}"/>
              </a:ext>
            </a:extLst>
          </p:cNvPr>
          <p:cNvSpPr txBox="1"/>
          <p:nvPr/>
        </p:nvSpPr>
        <p:spPr>
          <a:xfrm>
            <a:off x="5209524" y="890337"/>
            <a:ext cx="674670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ARCAM x Roon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：卓越聲學與智慧操控的巔峰交匯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聽見音樂最真摯的初衷</a:t>
            </a: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Experience every detail as it was meant to be heard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ARCAM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以無懈可擊的聲波重播技術，守護音樂最純淨的本質；搭配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Roon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在整個系統中確保透明、精準的播放品質。您可以清晰看見音訊信號從曲目到揚聲器的完整路徑，確信所聽即所得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——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沒有任何妥協，只有每次按下播放鍵時，那令人讚嘆的非凡音質。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隨心所欲，掌控全屋音響</a:t>
            </a: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your entire system in one place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Roon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完美串聯您的音樂檔案、串流服務以及家中所有的播放設備，讓您的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ARCAM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功能在系統中展現巔峰效能。透過一個流暢的應用程式，即可享受毫不費力的多房間音訊體驗、簡化音源切換，並在不間斷的播放中，讓自己徹底沉浸於音樂世界。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挖掘旋律背後的動人故事</a:t>
            </a: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Discover the stories behind your music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Roon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將單純的「聆聽」昇華為一場「發現之旅」，揭開音樂館藏中隱藏的藝術家、背景故事與創作連結。透過互動式的傳記、製作名單、評論與專家推薦，深度照亮每一首歌的時空脈絡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——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接著，再藉由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ARCAM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獨有的驚人細節與細膩層次，重新定義您的聽覺饗宴。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E708A1-0EA3-0AB6-D1EB-4AB6D3EB6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6" y="383672"/>
            <a:ext cx="4872296" cy="906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58194-21A6-7F5B-C433-2AEAD11AA9D6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0696575" y="192417"/>
            <a:ext cx="1169148" cy="6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20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F3803E-2F30-7EAC-2164-7B2995113BE1}"/>
              </a:ext>
            </a:extLst>
          </p:cNvPr>
          <p:cNvSpPr txBox="1"/>
          <p:nvPr/>
        </p:nvSpPr>
        <p:spPr>
          <a:xfrm>
            <a:off x="883934" y="1053783"/>
            <a:ext cx="103294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限時限量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】ARCAM Radia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系列：啟動您的智慧頂級音響生活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震撼限時優惠：即刻入主，盡享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Roon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體驗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現在正是升級您的音響系統的最佳時機！凡購買指定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ARCAM Radia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產品，即可獲贈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Roon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免費訂閱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購買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SA35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SA45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整合式擴大機：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贈送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Roon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免費訂閱。</a:t>
            </a: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購買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ST25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ST5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串流播放器         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贈送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Roon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免費訂閱。</a:t>
            </a:r>
          </a:p>
        </p:txBody>
      </p:sp>
      <p:pic>
        <p:nvPicPr>
          <p:cNvPr id="6" name="Picture 5" descr="Arcam - SA45 - Streaming Integrated Amplifier">
            <a:extLst>
              <a:ext uri="{FF2B5EF4-FFF2-40B4-BE49-F238E27FC236}">
                <a16:creationId xmlns:a16="http://schemas.microsoft.com/office/drawing/2014/main" id="{26DC5C6B-9A1C-0050-151B-9DE1C33B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74" b="90000" l="10000" r="90000">
                        <a14:foregroundMark x1="51250" y1="9074" x2="51250" y2="9074"/>
                        <a14:foregroundMark x1="89792" y1="31111" x2="89792" y2="3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686" y="2667950"/>
            <a:ext cx="3514875" cy="197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box with yellow dots&#10;&#10;Description automatically generated">
            <a:extLst>
              <a:ext uri="{FF2B5EF4-FFF2-40B4-BE49-F238E27FC236}">
                <a16:creationId xmlns:a16="http://schemas.microsoft.com/office/drawing/2014/main" id="{5EC9422A-3035-D471-45E2-0CC03276F4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678" y="3354523"/>
            <a:ext cx="3957957" cy="2226747"/>
          </a:xfrm>
          <a:prstGeom prst="rect">
            <a:avLst/>
          </a:prstGeom>
        </p:spPr>
      </p:pic>
      <p:pic>
        <p:nvPicPr>
          <p:cNvPr id="8" name="Picture 7" descr="A black rectangular device with a digital display&#10;&#10;Description automatically generated">
            <a:extLst>
              <a:ext uri="{FF2B5EF4-FFF2-40B4-BE49-F238E27FC236}">
                <a16:creationId xmlns:a16="http://schemas.microsoft.com/office/drawing/2014/main" id="{65565415-FC20-B981-EBF9-55EB0B8799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6" b="89989" l="8161" r="90725">
                        <a14:foregroundMark x1="8161" y1="45160" x2="8161" y2="45160"/>
                        <a14:foregroundMark x1="90725" y1="44444" x2="90725" y2="48515"/>
                        <a14:backgroundMark x1="16936" y1="71067" x2="53126" y2="69747"/>
                        <a14:backgroundMark x1="49784" y1="62321" x2="59127" y2="62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1" y="3030965"/>
            <a:ext cx="3079351" cy="1272764"/>
          </a:xfrm>
          <a:prstGeom prst="rect">
            <a:avLst/>
          </a:prstGeom>
        </p:spPr>
      </p:pic>
      <p:pic>
        <p:nvPicPr>
          <p:cNvPr id="9" name="Picture 8" descr="A black rectangular electronic device&#10;&#10;Description automatically generated">
            <a:extLst>
              <a:ext uri="{FF2B5EF4-FFF2-40B4-BE49-F238E27FC236}">
                <a16:creationId xmlns:a16="http://schemas.microsoft.com/office/drawing/2014/main" id="{D9C5AAA8-FB0B-46AE-AA50-2300C6845B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190" y="3695821"/>
            <a:ext cx="4021757" cy="22626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47D0D1-7546-BFB3-5B74-7BAB4D258812}"/>
              </a:ext>
            </a:extLst>
          </p:cNvPr>
          <p:cNvSpPr txBox="1"/>
          <p:nvPr/>
        </p:nvSpPr>
        <p:spPr>
          <a:xfrm>
            <a:off x="604911" y="3030965"/>
            <a:ext cx="903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ST-5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C746F8-613B-C5F3-D811-D051C424A9AB}"/>
              </a:ext>
            </a:extLst>
          </p:cNvPr>
          <p:cNvSpPr txBox="1"/>
          <p:nvPr/>
        </p:nvSpPr>
        <p:spPr>
          <a:xfrm>
            <a:off x="1081258" y="4614420"/>
            <a:ext cx="903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ST-25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6C270-A058-C259-14E8-A0465AEEB4F2}"/>
              </a:ext>
            </a:extLst>
          </p:cNvPr>
          <p:cNvSpPr txBox="1"/>
          <p:nvPr/>
        </p:nvSpPr>
        <p:spPr>
          <a:xfrm>
            <a:off x="6549525" y="3313691"/>
            <a:ext cx="903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SA-35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AAC30-AE8E-9F0D-CD7B-6A44E1838ED2}"/>
              </a:ext>
            </a:extLst>
          </p:cNvPr>
          <p:cNvSpPr txBox="1"/>
          <p:nvPr/>
        </p:nvSpPr>
        <p:spPr>
          <a:xfrm>
            <a:off x="8630871" y="2608446"/>
            <a:ext cx="903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SA-45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679D1C-9BD5-0F09-AB68-537948703B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136" y="383672"/>
            <a:ext cx="4872296" cy="9067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851E8FC-095D-14DC-0805-A23C0F6F1FF0}"/>
              </a:ext>
            </a:extLst>
          </p:cNvPr>
          <p:cNvGrpSpPr/>
          <p:nvPr/>
        </p:nvGrpSpPr>
        <p:grpSpPr>
          <a:xfrm>
            <a:off x="883934" y="5254610"/>
            <a:ext cx="4219081" cy="1272764"/>
            <a:chOff x="883934" y="5254610"/>
            <a:chExt cx="4219081" cy="127276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DF5026A-4AEE-97ED-8127-33310AC4FA25}"/>
                </a:ext>
              </a:extLst>
            </p:cNvPr>
            <p:cNvSpPr/>
            <p:nvPr/>
          </p:nvSpPr>
          <p:spPr>
            <a:xfrm>
              <a:off x="1081258" y="5690937"/>
              <a:ext cx="4021757" cy="40011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years complimentary 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Roon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295AD98-87B9-9873-D9B7-89055BB36195}"/>
                </a:ext>
              </a:extLst>
            </p:cNvPr>
            <p:cNvSpPr/>
            <p:nvPr/>
          </p:nvSpPr>
          <p:spPr>
            <a:xfrm>
              <a:off x="883934" y="5254610"/>
              <a:ext cx="1320742" cy="127276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9772EC7-02F9-CF83-187E-05AC4392ED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484" b="76354" l="10000" r="90000">
                        <a14:backgroundMark x1="59701" y1="61071" x2="59701" y2="61071"/>
                        <a14:backgroundMark x1="65672" y1="62500" x2="65672" y2="62500"/>
                        <a14:backgroundMark x1="43657" y1="60714" x2="43657" y2="60714"/>
                        <a14:backgroundMark x1="43657" y1="61071" x2="43657" y2="61071"/>
                      </a14:backgroundRemoval>
                    </a14:imgEffect>
                  </a14:imgLayer>
                </a14:imgProps>
              </a:ext>
            </a:extLst>
          </a:blip>
          <a:srcRect b="15162"/>
          <a:stretch/>
        </p:blipFill>
        <p:spPr>
          <a:xfrm>
            <a:off x="604911" y="4968585"/>
            <a:ext cx="1989599" cy="17635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4786789-AEFF-0065-64D2-DCB0424793A5}"/>
              </a:ext>
            </a:extLst>
          </p:cNvPr>
          <p:cNvGrpSpPr/>
          <p:nvPr/>
        </p:nvGrpSpPr>
        <p:grpSpPr>
          <a:xfrm>
            <a:off x="7065011" y="5298544"/>
            <a:ext cx="4148420" cy="1272764"/>
            <a:chOff x="7065011" y="5298544"/>
            <a:chExt cx="4148420" cy="127276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06DE327-AB8E-EE7F-C20E-0D552E77A658}"/>
                </a:ext>
              </a:extLst>
            </p:cNvPr>
            <p:cNvSpPr/>
            <p:nvPr/>
          </p:nvSpPr>
          <p:spPr>
            <a:xfrm>
              <a:off x="7191674" y="5690937"/>
              <a:ext cx="4021757" cy="40011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years complimentary 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Roon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2D2EBB-6854-D8D0-E0B0-40566E67577F}"/>
                </a:ext>
              </a:extLst>
            </p:cNvPr>
            <p:cNvSpPr/>
            <p:nvPr/>
          </p:nvSpPr>
          <p:spPr>
            <a:xfrm>
              <a:off x="7065011" y="5298544"/>
              <a:ext cx="1320742" cy="127276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E869ABB-4490-7620-A217-0CF57DAC40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880" b="79918" l="10000" r="90000">
                        <a14:backgroundMark x1="49627" y1="31786" x2="49627" y2="31786"/>
                        <a14:backgroundMark x1="63060" y1="60714" x2="63060" y2="60714"/>
                      </a14:backgroundRemoval>
                    </a14:imgEffect>
                  </a14:imgLayer>
                </a14:imgProps>
              </a:ext>
            </a:extLst>
          </a:blip>
          <a:srcRect b="11203"/>
          <a:stretch/>
        </p:blipFill>
        <p:spPr>
          <a:xfrm>
            <a:off x="6758991" y="5028147"/>
            <a:ext cx="2031511" cy="18846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60D184C-5A08-8C40-74B4-34532EBBD900}"/>
              </a:ext>
            </a:extLst>
          </p:cNvPr>
          <p:cNvSpPr txBox="1"/>
          <p:nvPr/>
        </p:nvSpPr>
        <p:spPr>
          <a:xfrm>
            <a:off x="1295233" y="6453483"/>
            <a:ext cx="6657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Raleway" pitchFamily="2" charset="0"/>
              </a:rPr>
              <a:t>PROMOTION RUNS 1</a:t>
            </a:r>
            <a:r>
              <a:rPr lang="en-GB" sz="1400" baseline="30000" dirty="0">
                <a:latin typeface="Raleway" pitchFamily="2" charset="0"/>
              </a:rPr>
              <a:t>ST</a:t>
            </a:r>
            <a:r>
              <a:rPr lang="en-GB" sz="1400" dirty="0">
                <a:latin typeface="Raleway" pitchFamily="2" charset="0"/>
              </a:rPr>
              <a:t> MARCH  - 30</a:t>
            </a:r>
            <a:r>
              <a:rPr lang="en-GB" sz="1400" baseline="30000" dirty="0">
                <a:latin typeface="Raleway" pitchFamily="2" charset="0"/>
              </a:rPr>
              <a:t>TH</a:t>
            </a:r>
            <a:r>
              <a:rPr lang="en-GB" sz="1400" dirty="0">
                <a:latin typeface="Raleway" pitchFamily="2" charset="0"/>
              </a:rPr>
              <a:t> JUNE 2026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99088B-44F3-5A28-36E7-F969F5BB5BB4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</a:blip>
          <a:stretch>
            <a:fillRect/>
          </a:stretch>
        </p:blipFill>
        <p:spPr>
          <a:xfrm>
            <a:off x="10696575" y="192417"/>
            <a:ext cx="1169148" cy="6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9B87A-277A-E6BB-6067-5D758AEAE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6" y="383672"/>
            <a:ext cx="4872296" cy="9067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1E1B18-F341-A85D-518A-0CB81A03B8B6}"/>
              </a:ext>
            </a:extLst>
          </p:cNvPr>
          <p:cNvSpPr txBox="1"/>
          <p:nvPr/>
        </p:nvSpPr>
        <p:spPr>
          <a:xfrm>
            <a:off x="298136" y="110572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Raleway" pitchFamily="2" charset="0"/>
              </a:rPr>
              <a:t>Redemption Process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C98570-8D11-EC57-2F9E-7A7A0DA3151A}"/>
              </a:ext>
            </a:extLst>
          </p:cNvPr>
          <p:cNvGrpSpPr/>
          <p:nvPr/>
        </p:nvGrpSpPr>
        <p:grpSpPr>
          <a:xfrm>
            <a:off x="421961" y="2139784"/>
            <a:ext cx="3407089" cy="2258435"/>
            <a:chOff x="182295" y="2806784"/>
            <a:chExt cx="4055072" cy="26975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A8D4AD-39A0-4CD8-9875-0E63F18C6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6481"/>
            <a:stretch/>
          </p:blipFill>
          <p:spPr>
            <a:xfrm>
              <a:off x="566999" y="2908330"/>
              <a:ext cx="3285665" cy="1939895"/>
            </a:xfrm>
            <a:prstGeom prst="rect">
              <a:avLst/>
            </a:prstGeom>
          </p:spPr>
        </p:pic>
        <p:pic>
          <p:nvPicPr>
            <p:cNvPr id="8" name="Picture 7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EB2A04F5-3353-C9F0-9BFD-8EF37AD17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73" y="3143421"/>
              <a:ext cx="901828" cy="190386"/>
            </a:xfrm>
            <a:prstGeom prst="rect">
              <a:avLst/>
            </a:prstGeom>
          </p:spPr>
        </p:pic>
        <p:pic>
          <p:nvPicPr>
            <p:cNvPr id="1026" name="Picture 2" descr="White Screen Gray Samsung Laptop PNG Transparent Background 1129x751px -  Filesize: 375320kb - TransparentPNG">
              <a:extLst>
                <a:ext uri="{FF2B5EF4-FFF2-40B4-BE49-F238E27FC236}">
                  <a16:creationId xmlns:a16="http://schemas.microsoft.com/office/drawing/2014/main" id="{3A7BE3A1-E744-5583-FC47-34ECA101D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95" y="2806784"/>
              <a:ext cx="4055072" cy="2697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418D8-779C-D47F-F7DC-4825B90AB6DE}"/>
              </a:ext>
            </a:extLst>
          </p:cNvPr>
          <p:cNvGrpSpPr/>
          <p:nvPr/>
        </p:nvGrpSpPr>
        <p:grpSpPr>
          <a:xfrm>
            <a:off x="4392454" y="2144286"/>
            <a:ext cx="3407089" cy="2266496"/>
            <a:chOff x="4690591" y="2714217"/>
            <a:chExt cx="3407089" cy="2266496"/>
          </a:xfrm>
        </p:grpSpPr>
        <p:pic>
          <p:nvPicPr>
            <p:cNvPr id="10" name="Picture 9" descr="A black radio with a yellow circle around it&#10;&#10;Description automatically generated">
              <a:extLst>
                <a:ext uri="{FF2B5EF4-FFF2-40B4-BE49-F238E27FC236}">
                  <a16:creationId xmlns:a16="http://schemas.microsoft.com/office/drawing/2014/main" id="{9FCBB502-B1D7-8430-AD87-ABDBDDB33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803" y="2743200"/>
              <a:ext cx="2762022" cy="1547202"/>
            </a:xfrm>
            <a:prstGeom prst="rect">
              <a:avLst/>
            </a:prstGeom>
          </p:spPr>
        </p:pic>
        <p:pic>
          <p:nvPicPr>
            <p:cNvPr id="11" name="Picture 2" descr="White Screen Gray Samsung Laptop PNG Transparent Background 1129x751px -  Filesize: 375320kb - TransparentPNG">
              <a:extLst>
                <a:ext uri="{FF2B5EF4-FFF2-40B4-BE49-F238E27FC236}">
                  <a16:creationId xmlns:a16="http://schemas.microsoft.com/office/drawing/2014/main" id="{B585B54E-3E3C-1E05-8E3C-8150774E2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591" y="2714217"/>
              <a:ext cx="3407089" cy="226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Receipt - Free business icons">
            <a:extLst>
              <a:ext uri="{FF2B5EF4-FFF2-40B4-BE49-F238E27FC236}">
                <a16:creationId xmlns:a16="http://schemas.microsoft.com/office/drawing/2014/main" id="{0201B4DE-82E7-690C-6337-0EBA4C0F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046" y="2197745"/>
            <a:ext cx="2099304" cy="20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8FCCAA-75BA-D7EB-A80A-5081394FA588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10696575" y="192417"/>
            <a:ext cx="1169148" cy="6212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91F936-4AB3-CFE9-60E6-DB45A6FD728E}"/>
              </a:ext>
            </a:extLst>
          </p:cNvPr>
          <p:cNvSpPr txBox="1"/>
          <p:nvPr/>
        </p:nvSpPr>
        <p:spPr>
          <a:xfrm>
            <a:off x="707711" y="4953000"/>
            <a:ext cx="31213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/>
              <a:t>訪問官網</a:t>
            </a:r>
            <a:r>
              <a:rPr lang="zh-TW" altLang="en-US" sz="1400" dirty="0"/>
              <a:t>：</a:t>
            </a:r>
            <a:endParaRPr lang="en-US" altLang="zh-TW" sz="1400" dirty="0"/>
          </a:p>
          <a:p>
            <a:r>
              <a:rPr lang="zh-TW" altLang="en-US" sz="1400" dirty="0"/>
              <a:t>        前往 </a:t>
            </a:r>
            <a:r>
              <a:rPr lang="en-US" altLang="zh-TW" sz="1400" b="1" dirty="0"/>
              <a:t>ARCAM </a:t>
            </a:r>
            <a:r>
              <a:rPr lang="zh-TW" altLang="en-US" sz="1400" b="1" dirty="0"/>
              <a:t>官方網站</a:t>
            </a:r>
            <a:r>
              <a:rPr lang="zh-TW" altLang="en-US" sz="1400" dirty="0"/>
              <a:t> 產品頁面 。   </a:t>
            </a:r>
            <a:endParaRPr lang="en-US" altLang="zh-TW" sz="1400" dirty="0"/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      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www.arcam.co.uk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/>
              <a:t>尋找標誌</a:t>
            </a:r>
            <a:r>
              <a:rPr lang="zh-TW" altLang="en-US" sz="1400" dirty="0"/>
              <a:t>：</a:t>
            </a:r>
            <a:endParaRPr lang="en-US" altLang="zh-TW" sz="1400" dirty="0"/>
          </a:p>
          <a:p>
            <a:r>
              <a:rPr lang="zh-TW" altLang="en-US" sz="1400" dirty="0"/>
              <a:t>        在頁面上點擊 </a:t>
            </a:r>
            <a:r>
              <a:rPr lang="en-US" altLang="zh-TW" sz="1400" b="1" dirty="0"/>
              <a:t>Roon </a:t>
            </a:r>
            <a:r>
              <a:rPr lang="zh-TW" altLang="en-US" sz="1400" b="1" dirty="0"/>
              <a:t>標誌 </a:t>
            </a:r>
            <a:r>
              <a:rPr lang="en-US" altLang="zh-TW" sz="1400" b="1" dirty="0"/>
              <a:t>(Badge)</a:t>
            </a:r>
            <a:r>
              <a:rPr lang="zh-TW" altLang="en-US" sz="1400" dirty="0"/>
              <a:t>。</a:t>
            </a:r>
            <a:endParaRPr lang="en-GB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2835D8-A5CE-AC00-20DF-1624D7FC221D}"/>
              </a:ext>
            </a:extLst>
          </p:cNvPr>
          <p:cNvSpPr txBox="1"/>
          <p:nvPr/>
        </p:nvSpPr>
        <p:spPr>
          <a:xfrm>
            <a:off x="4525896" y="4952999"/>
            <a:ext cx="32736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/>
              <a:t>進入兌換</a:t>
            </a:r>
            <a:r>
              <a:rPr lang="zh-TW" altLang="en-US" sz="1400" dirty="0"/>
              <a:t>：</a:t>
            </a:r>
            <a:endParaRPr lang="en-US" altLang="zh-TW" sz="1400" dirty="0"/>
          </a:p>
          <a:p>
            <a:r>
              <a:rPr lang="zh-TW" altLang="en-US" sz="1400" dirty="0"/>
              <a:t>      系統將引導您進入兌換頁面</a:t>
            </a:r>
            <a:endParaRPr lang="en-US" altLang="zh-TW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/>
              <a:t>請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 </a:t>
            </a:r>
            <a:endParaRPr lang="en-US" altLang="zh-TW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Redeem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Offer (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立即兌換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圖示即可完成。</a:t>
            </a:r>
            <a:endParaRPr lang="en-GB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CD377D-424F-7C3E-DFAE-B2219EADED4F}"/>
              </a:ext>
            </a:extLst>
          </p:cNvPr>
          <p:cNvSpPr txBox="1"/>
          <p:nvPr/>
        </p:nvSpPr>
        <p:spPr>
          <a:xfrm>
            <a:off x="8362947" y="4398219"/>
            <a:ext cx="32736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/>
              <a:t> 填寫資訊</a:t>
            </a:r>
            <a:r>
              <a:rPr lang="zh-TW" altLang="en-US" sz="1400" dirty="0"/>
              <a:t>：</a:t>
            </a:r>
            <a:endParaRPr lang="en-US" altLang="zh-TW" sz="1400" dirty="0"/>
          </a:p>
          <a:p>
            <a:r>
              <a:rPr lang="zh-TW" altLang="en-US" sz="1400" dirty="0"/>
              <a:t>         輸入您的個人資料、</a:t>
            </a:r>
            <a:r>
              <a:rPr lang="zh-TW" altLang="en-US" sz="1400" b="1" dirty="0"/>
              <a:t>產品型號   </a:t>
            </a:r>
            <a:endParaRPr lang="en-US" altLang="zh-TW" sz="1400" b="1" dirty="0"/>
          </a:p>
          <a:p>
            <a:r>
              <a:rPr lang="en-US" altLang="zh-TW" sz="1400" b="1" dirty="0"/>
              <a:t>          (Model Number)</a:t>
            </a:r>
            <a:r>
              <a:rPr lang="en-US" altLang="zh-TW" sz="1400" dirty="0"/>
              <a:t> </a:t>
            </a:r>
            <a:r>
              <a:rPr lang="zh-TW" altLang="en-US" sz="1400" dirty="0"/>
              <a:t>以及 </a:t>
            </a:r>
            <a:r>
              <a:rPr lang="zh-TW" altLang="en-US" sz="1400" b="1" dirty="0"/>
              <a:t>產品序號</a:t>
            </a:r>
            <a:endParaRPr lang="en-US" altLang="zh-TW" sz="1400" b="1" dirty="0"/>
          </a:p>
          <a:p>
            <a:r>
              <a:rPr lang="en-US" altLang="zh-TW" sz="1400" b="1" dirty="0"/>
              <a:t>         </a:t>
            </a:r>
            <a:r>
              <a:rPr lang="zh-TW" altLang="en-US" sz="1400" b="1" dirty="0"/>
              <a:t> </a:t>
            </a:r>
            <a:r>
              <a:rPr lang="en-US" altLang="zh-TW" sz="1400" b="1" dirty="0"/>
              <a:t>(Serial Number)</a:t>
            </a:r>
            <a:r>
              <a:rPr lang="zh-TW" altLang="en-US" sz="1400" dirty="0"/>
              <a:t>。</a:t>
            </a:r>
            <a:endParaRPr lang="en-US" altLang="zh-TW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/>
              <a:t>上傳憑證</a:t>
            </a:r>
            <a:r>
              <a:rPr lang="zh-TW" altLang="en-US" sz="1400" dirty="0"/>
              <a:t>：</a:t>
            </a:r>
            <a:endParaRPr lang="en-US" altLang="zh-TW" sz="1400" dirty="0"/>
          </a:p>
          <a:p>
            <a:r>
              <a:rPr lang="zh-TW" altLang="en-US" sz="1400" dirty="0"/>
              <a:t>        上傳一份您的</a:t>
            </a:r>
            <a:r>
              <a:rPr lang="zh-TW" altLang="en-US" sz="1400" b="1" dirty="0"/>
              <a:t>購買收據</a:t>
            </a:r>
            <a:endParaRPr lang="en-US" altLang="zh-TW" sz="1400" b="1" dirty="0"/>
          </a:p>
          <a:p>
            <a:r>
              <a:rPr lang="en-US" altLang="zh-TW" sz="1400" b="1" dirty="0"/>
              <a:t>         </a:t>
            </a:r>
            <a:r>
              <a:rPr lang="zh-TW" altLang="en-US" sz="1400" b="1" dirty="0"/>
              <a:t> </a:t>
            </a:r>
            <a:r>
              <a:rPr lang="en-US" altLang="zh-TW" sz="1400" b="1" dirty="0"/>
              <a:t>(Sales Receipt)</a:t>
            </a:r>
            <a:r>
              <a:rPr lang="en-US" altLang="zh-TW" sz="1400" dirty="0"/>
              <a:t> </a:t>
            </a:r>
            <a:r>
              <a:rPr lang="zh-TW" altLang="en-US" sz="1400" dirty="0"/>
              <a:t>副本。</a:t>
            </a:r>
            <a:endParaRPr lang="en-US" altLang="zh-TW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/>
              <a:t> 完成升級</a:t>
            </a:r>
            <a:r>
              <a:rPr lang="zh-TW" altLang="en-US" sz="1400" dirty="0"/>
              <a:t>：</a:t>
            </a:r>
            <a:endParaRPr lang="en-US" altLang="zh-TW" sz="1400" dirty="0"/>
          </a:p>
          <a:p>
            <a:r>
              <a:rPr lang="zh-TW" altLang="en-US" sz="1400" dirty="0"/>
              <a:t>         一切就緒！現在您可以開始盡情</a:t>
            </a:r>
            <a:endParaRPr lang="en-US" altLang="zh-TW" sz="1400" dirty="0"/>
          </a:p>
          <a:p>
            <a:r>
              <a:rPr lang="zh-TW" altLang="en-US" sz="1400" dirty="0"/>
              <a:t>         體驗 </a:t>
            </a:r>
            <a:r>
              <a:rPr lang="en-US" altLang="zh-TW" sz="1400" dirty="0"/>
              <a:t>Roon </a:t>
            </a:r>
            <a:r>
              <a:rPr lang="zh-TW" altLang="en-US" sz="1400" dirty="0"/>
              <a:t>帶來的驚喜。</a:t>
            </a:r>
            <a:endParaRPr lang="en-GB" sz="1400" dirty="0">
              <a:latin typeface="Raleway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25D70B-B430-B1CE-000D-0B14C2E6226A}"/>
              </a:ext>
            </a:extLst>
          </p:cNvPr>
          <p:cNvSpPr/>
          <p:nvPr/>
        </p:nvSpPr>
        <p:spPr>
          <a:xfrm>
            <a:off x="965015" y="2315581"/>
            <a:ext cx="851269" cy="37147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D2DC68-A4BD-A785-21FA-29C2C27F43B4}"/>
              </a:ext>
            </a:extLst>
          </p:cNvPr>
          <p:cNvSpPr/>
          <p:nvPr/>
        </p:nvSpPr>
        <p:spPr>
          <a:xfrm>
            <a:off x="4677717" y="3243262"/>
            <a:ext cx="851269" cy="37147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6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97A6F4-E99F-BDDE-0210-F2F96BC1698D}"/>
              </a:ext>
            </a:extLst>
          </p:cNvPr>
          <p:cNvSpPr txBox="1"/>
          <p:nvPr/>
        </p:nvSpPr>
        <p:spPr>
          <a:xfrm>
            <a:off x="1952625" y="3839762"/>
            <a:ext cx="82867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ARCAM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憑藉數十年的英倫工藝智慧，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Roon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的智慧大腦，帶領您進入音樂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更深層的情感核心。</a:t>
            </a:r>
            <a:endParaRPr lang="en-GB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7AE2C9-FD62-12A9-E368-BA69E2E2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2128250"/>
            <a:ext cx="10739502" cy="19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750</Words>
  <Application>Microsoft Office PowerPoint</Application>
  <PresentationFormat>寬螢幕</PresentationFormat>
  <Paragraphs>64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微軟正黑體 Light</vt:lpstr>
      <vt:lpstr>Aptos</vt:lpstr>
      <vt:lpstr>Aptos Display</vt:lpstr>
      <vt:lpstr>Arial</vt:lpstr>
      <vt:lpstr>Raleway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Harman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Little, Dean</dc:creator>
  <cp:lastModifiedBy>katy 志伶</cp:lastModifiedBy>
  <cp:revision>8</cp:revision>
  <dcterms:created xsi:type="dcterms:W3CDTF">2026-01-23T10:47:21Z</dcterms:created>
  <dcterms:modified xsi:type="dcterms:W3CDTF">2026-03-04T08:01:06Z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215d82-5bf5-4d07-af41-65de05a9c87a_Enabled">
    <vt:lpwstr>true</vt:lpwstr>
  </property>
  <property fmtid="{D5CDD505-2E9C-101B-9397-08002B2CF9AE}" pid="3" name="MSIP_Label_9c215d82-5bf5-4d07-af41-65de05a9c87a_SetDate">
    <vt:lpwstr>2026-01-23T11:26:31Z</vt:lpwstr>
  </property>
  <property fmtid="{D5CDD505-2E9C-101B-9397-08002B2CF9AE}" pid="4" name="MSIP_Label_9c215d82-5bf5-4d07-af41-65de05a9c87a_Method">
    <vt:lpwstr>Standard</vt:lpwstr>
  </property>
  <property fmtid="{D5CDD505-2E9C-101B-9397-08002B2CF9AE}" pid="5" name="MSIP_Label_9c215d82-5bf5-4d07-af41-65de05a9c87a_Name">
    <vt:lpwstr>Amber</vt:lpwstr>
  </property>
  <property fmtid="{D5CDD505-2E9C-101B-9397-08002B2CF9AE}" pid="6" name="MSIP_Label_9c215d82-5bf5-4d07-af41-65de05a9c87a_SiteId">
    <vt:lpwstr>f66b6bd3-ebc2-4f54-8769-d22858de97c5</vt:lpwstr>
  </property>
  <property fmtid="{D5CDD505-2E9C-101B-9397-08002B2CF9AE}" pid="7" name="MSIP_Label_9c215d82-5bf5-4d07-af41-65de05a9c87a_ActionId">
    <vt:lpwstr>2a202871-0ca9-407a-9c65-003421b8961c</vt:lpwstr>
  </property>
  <property fmtid="{D5CDD505-2E9C-101B-9397-08002B2CF9AE}" pid="8" name="MSIP_Label_9c215d82-5bf5-4d07-af41-65de05a9c87a_ContentBits">
    <vt:lpwstr>0</vt:lpwstr>
  </property>
</Properties>
</file>