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1" r:id="rId4"/>
    <p:sldId id="258" r:id="rId5"/>
    <p:sldId id="259" r:id="rId6"/>
    <p:sldId id="260" r:id="rId7"/>
    <p:sldId id="267" r:id="rId8"/>
    <p:sldId id="269" r:id="rId9"/>
    <p:sldId id="257" r:id="rId10"/>
    <p:sldId id="263" r:id="rId11"/>
    <p:sldId id="264" r:id="rId12"/>
    <p:sldId id="266" r:id="rId13"/>
    <p:sldId id="268" r:id="rId14"/>
    <p:sldId id="270" r:id="rId15"/>
    <p:sldId id="271" r:id="rId1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6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624F529-2D31-422C-A5C0-99767E0AF94B}" type="datetimeFigureOut">
              <a:rPr lang="zh-TW" altLang="en-US" smtClean="0"/>
              <a:t>2016/4/22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59E1F6D-FA18-45C3-B2CB-CAFC912E3B3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F529-2D31-422C-A5C0-99767E0AF94B}" type="datetimeFigureOut">
              <a:rPr lang="zh-TW" altLang="en-US" smtClean="0"/>
              <a:t>2016/4/22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F6D-FA18-45C3-B2CB-CAFC912E3B3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F529-2D31-422C-A5C0-99767E0AF94B}" type="datetimeFigureOut">
              <a:rPr lang="zh-TW" altLang="en-US" smtClean="0"/>
              <a:t>2016/4/22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F6D-FA18-45C3-B2CB-CAFC912E3B3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F529-2D31-422C-A5C0-99767E0AF94B}" type="datetimeFigureOut">
              <a:rPr lang="zh-TW" altLang="en-US" smtClean="0"/>
              <a:t>2016/4/22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F6D-FA18-45C3-B2CB-CAFC912E3B3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624F529-2D31-422C-A5C0-99767E0AF94B}" type="datetimeFigureOut">
              <a:rPr lang="zh-TW" altLang="en-US" smtClean="0"/>
              <a:t>2016/4/22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59E1F6D-FA18-45C3-B2CB-CAFC912E3B3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F529-2D31-422C-A5C0-99767E0AF94B}" type="datetimeFigureOut">
              <a:rPr lang="zh-TW" altLang="en-US" smtClean="0"/>
              <a:t>2016/4/22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F6D-FA18-45C3-B2CB-CAFC912E3B3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F529-2D31-422C-A5C0-99767E0AF94B}" type="datetimeFigureOut">
              <a:rPr lang="zh-TW" altLang="en-US" smtClean="0"/>
              <a:t>2016/4/22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F6D-FA18-45C3-B2CB-CAFC912E3B3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F529-2D31-422C-A5C0-99767E0AF94B}" type="datetimeFigureOut">
              <a:rPr lang="zh-TW" altLang="en-US" smtClean="0"/>
              <a:t>2016/4/22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F6D-FA18-45C3-B2CB-CAFC912E3B3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F529-2D31-422C-A5C0-99767E0AF94B}" type="datetimeFigureOut">
              <a:rPr lang="zh-TW" altLang="en-US" smtClean="0"/>
              <a:t>2016/4/22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F6D-FA18-45C3-B2CB-CAFC912E3B3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F529-2D31-422C-A5C0-99767E0AF94B}" type="datetimeFigureOut">
              <a:rPr lang="zh-TW" altLang="en-US" smtClean="0"/>
              <a:t>2016/4/22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F6D-FA18-45C3-B2CB-CAFC912E3B3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F529-2D31-422C-A5C0-99767E0AF94B}" type="datetimeFigureOut">
              <a:rPr lang="zh-TW" altLang="en-US" smtClean="0"/>
              <a:t>2016/4/22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1F6D-FA18-45C3-B2CB-CAFC912E3B3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24F529-2D31-422C-A5C0-99767E0AF94B}" type="datetimeFigureOut">
              <a:rPr lang="zh-TW" altLang="en-US" smtClean="0"/>
              <a:t>2016/4/22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9E1F6D-FA18-45C3-B2CB-CAFC912E3B3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百合花</a:t>
            </a:r>
            <a:r>
              <a:rPr lang="zh-TW" altLang="en-US" dirty="0" smtClean="0"/>
              <a:t>教堂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173355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謝惠忠</a:t>
            </a:r>
            <a:r>
              <a:rPr lang="zh-TW" altLang="en-US" dirty="0" smtClean="0"/>
              <a:t>建築師事務所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   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105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04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24</a:t>
            </a:r>
            <a:r>
              <a:rPr lang="zh-TW" altLang="en-US" dirty="0" smtClean="0"/>
              <a:t>日</a:t>
            </a:r>
            <a:endParaRPr lang="zh-TW" altLang="en-US" dirty="0"/>
          </a:p>
        </p:txBody>
      </p:sp>
      <p:pic>
        <p:nvPicPr>
          <p:cNvPr id="4" name="Picture 2" descr="D:\Silviana 陳仙梅\教堂\render\activity cent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056" y="1052736"/>
            <a:ext cx="4572944" cy="2160240"/>
          </a:xfrm>
          <a:prstGeom prst="rect">
            <a:avLst/>
          </a:prstGeom>
          <a:noFill/>
        </p:spPr>
      </p:pic>
      <p:pic>
        <p:nvPicPr>
          <p:cNvPr id="5" name="Picture 2" descr="D:\Silviana 陳仙梅\教堂\render\main 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052737"/>
            <a:ext cx="4572942" cy="2160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D:\Silviana 陳仙梅\教堂\JPG\B_L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8999" y="1481809"/>
            <a:ext cx="4245559" cy="4683557"/>
          </a:xfrm>
          <a:prstGeom prst="rect">
            <a:avLst/>
          </a:prstGeom>
          <a:noFill/>
        </p:spPr>
      </p:pic>
      <p:pic>
        <p:nvPicPr>
          <p:cNvPr id="4099" name="Picture 3" descr="D:\Silviana 陳仙梅\教堂\JPG\B_L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4197096" cy="4703674"/>
          </a:xfrm>
          <a:prstGeom prst="rect">
            <a:avLst/>
          </a:prstGeom>
          <a:noFill/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67544" y="6309320"/>
            <a:ext cx="2602632" cy="48160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zh-TW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一樓平面圖</a:t>
            </a: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5364088" y="6309320"/>
            <a:ext cx="2602632" cy="48160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zh-TW" altLang="en-US" sz="2600" noProof="0" dirty="0"/>
              <a:t>二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樓平面圖</a:t>
            </a: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 descr="D:\Silviana 陳仙梅\教堂\pdf\b21.jpg"/>
          <p:cNvPicPr>
            <a:picLocks noChangeAspect="1" noChangeArrowheads="1"/>
          </p:cNvPicPr>
          <p:nvPr/>
        </p:nvPicPr>
        <p:blipFill>
          <a:blip r:embed="rId4" cstate="print"/>
          <a:srcRect l="83457" t="68803" r="6061" b="20075"/>
          <a:stretch>
            <a:fillRect/>
          </a:stretch>
        </p:blipFill>
        <p:spPr bwMode="auto">
          <a:xfrm rot="16200000">
            <a:off x="8352420" y="1304764"/>
            <a:ext cx="432050" cy="648074"/>
          </a:xfrm>
          <a:prstGeom prst="rect">
            <a:avLst/>
          </a:prstGeom>
          <a:noFill/>
        </p:spPr>
      </p:pic>
      <p:pic>
        <p:nvPicPr>
          <p:cNvPr id="10" name="Picture 6" descr="D:\Silviana 陳仙梅\教堂\pdf\b21.jpg"/>
          <p:cNvPicPr>
            <a:picLocks noChangeAspect="1" noChangeArrowheads="1"/>
          </p:cNvPicPr>
          <p:nvPr/>
        </p:nvPicPr>
        <p:blipFill>
          <a:blip r:embed="rId4" cstate="print"/>
          <a:srcRect l="83457" t="68803" r="6061" b="20075"/>
          <a:stretch>
            <a:fillRect/>
          </a:stretch>
        </p:blipFill>
        <p:spPr bwMode="auto">
          <a:xfrm rot="16200000">
            <a:off x="4103948" y="1160748"/>
            <a:ext cx="432050" cy="648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90600"/>
          </a:xfrm>
        </p:spPr>
        <p:txBody>
          <a:bodyPr/>
          <a:lstStyle/>
          <a:p>
            <a:r>
              <a:rPr lang="zh-TW" altLang="en-US" dirty="0" smtClean="0"/>
              <a:t>一樓平面圖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4" descr="D:\Silviana 陳仙梅\教堂\pdf\b1.jpg"/>
          <p:cNvPicPr>
            <a:picLocks noChangeAspect="1" noChangeArrowheads="1"/>
          </p:cNvPicPr>
          <p:nvPr/>
        </p:nvPicPr>
        <p:blipFill>
          <a:blip r:embed="rId2" cstate="print"/>
          <a:srcRect t="11266" b="13992"/>
          <a:stretch>
            <a:fillRect/>
          </a:stretch>
        </p:blipFill>
        <p:spPr bwMode="auto">
          <a:xfrm rot="16200000">
            <a:off x="1501501" y="691158"/>
            <a:ext cx="5996981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50" name="Picture 6" descr="D:\Silviana 陳仙梅\教堂\pdf\b21.jpg"/>
          <p:cNvPicPr>
            <a:picLocks noChangeAspect="1" noChangeArrowheads="1"/>
          </p:cNvPicPr>
          <p:nvPr/>
        </p:nvPicPr>
        <p:blipFill>
          <a:blip r:embed="rId2" cstate="print"/>
          <a:srcRect t="16160" b="17851"/>
          <a:stretch>
            <a:fillRect/>
          </a:stretch>
        </p:blipFill>
        <p:spPr bwMode="auto">
          <a:xfrm rot="16200000">
            <a:off x="1389186" y="218801"/>
            <a:ext cx="6869686" cy="6408712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67544" y="18864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二樓平面圖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D:\Silviana 陳仙梅\教堂\render\activity cent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431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7" name="直排文字版面配置區 6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D:\Silviana 陳仙梅\教堂\render\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5967986" cy="3356992"/>
          </a:xfrm>
          <a:prstGeom prst="rect">
            <a:avLst/>
          </a:prstGeom>
          <a:noFill/>
        </p:spPr>
      </p:pic>
      <p:pic>
        <p:nvPicPr>
          <p:cNvPr id="12291" name="Picture 3" descr="D:\Silviana 陳仙梅\教堂\render\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67986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謝謝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謝惠忠建築師事務所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設計構想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節約造價之設計手法：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A.</a:t>
            </a:r>
            <a:r>
              <a:rPr lang="zh-TW" altLang="en-US" dirty="0" smtClean="0">
                <a:latin typeface="+mj-ea"/>
                <a:ea typeface="+mj-ea"/>
              </a:rPr>
              <a:t> 以環狀扇形空間，來容納較多的座席位。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B.</a:t>
            </a:r>
            <a:r>
              <a:rPr lang="zh-TW" altLang="en-US" dirty="0" smtClean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以斜坡道取代電梯，減少將來之維修費用，電費及初期建置費用。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C.</a:t>
            </a:r>
            <a:r>
              <a:rPr lang="zh-TW" altLang="en-US" dirty="0" smtClean="0">
                <a:latin typeface="+mj-ea"/>
                <a:ea typeface="+mj-ea"/>
              </a:rPr>
              <a:t>大跨度，放置在二層，地面層採用短跨距。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D.</a:t>
            </a:r>
            <a:r>
              <a:rPr lang="zh-TW" altLang="en-US" dirty="0" smtClean="0">
                <a:latin typeface="+mj-ea"/>
                <a:ea typeface="+mj-ea"/>
              </a:rPr>
              <a:t> 以扇形空間取得較佳之音響效果。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9218" name="Picture 2" descr="C:\Users\IGLCOM\Pictures\lily_flower_vector_38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3096"/>
            <a:ext cx="3816424" cy="1977422"/>
          </a:xfrm>
          <a:prstGeom prst="rect">
            <a:avLst/>
          </a:prstGeom>
          <a:noFill/>
        </p:spPr>
      </p:pic>
      <p:pic>
        <p:nvPicPr>
          <p:cNvPr id="9219" name="Picture 3" descr="C:\Users\IGLCOM\Pictures\calla-lily-flower-aller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293096"/>
            <a:ext cx="3168352" cy="1980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538736" cy="4937760"/>
          </a:xfrm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以軸線導引信徒進入教堂</a:t>
            </a:r>
            <a:r>
              <a:rPr lang="zh-TW" altLang="en-US" dirty="0" smtClean="0">
                <a:latin typeface="+mj-ea"/>
                <a:ea typeface="+mj-ea"/>
              </a:rPr>
              <a:t>，型</a:t>
            </a:r>
            <a:r>
              <a:rPr lang="zh-TW" altLang="en-US" dirty="0" smtClean="0">
                <a:latin typeface="+mj-ea"/>
                <a:ea typeface="+mj-ea"/>
              </a:rPr>
              <a:t>成較莊重之敬拜軸線。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以大片草坪來襯托白色百合花教堂。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0242" name="Picture 2" descr="D:\Silviana 陳仙梅\教堂\render\site case 1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-27384"/>
            <a:ext cx="4217372" cy="6904615"/>
          </a:xfrm>
          <a:prstGeom prst="rect">
            <a:avLst/>
          </a:prstGeom>
          <a:noFill/>
        </p:spPr>
      </p:pic>
      <p:pic>
        <p:nvPicPr>
          <p:cNvPr id="10243" name="Picture 3" descr="D:\Silviana 陳仙梅\教堂\total area.JPG"/>
          <p:cNvPicPr>
            <a:picLocks noChangeAspect="1" noChangeArrowheads="1"/>
          </p:cNvPicPr>
          <p:nvPr/>
        </p:nvPicPr>
        <p:blipFill>
          <a:blip r:embed="rId3" cstate="print"/>
          <a:srcRect b="54608"/>
          <a:stretch>
            <a:fillRect/>
          </a:stretch>
        </p:blipFill>
        <p:spPr bwMode="auto">
          <a:xfrm>
            <a:off x="152847" y="4797152"/>
            <a:ext cx="4275137" cy="1473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6309320"/>
            <a:ext cx="2602632" cy="481608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一樓平面圖</a:t>
            </a:r>
            <a:endParaRPr lang="zh-TW" altLang="en-US" dirty="0"/>
          </a:p>
        </p:txBody>
      </p:sp>
      <p:pic>
        <p:nvPicPr>
          <p:cNvPr id="1027" name="Picture 3" descr="D:\Silviana 陳仙梅\教堂\JPG\A_LT22.jpg"/>
          <p:cNvPicPr>
            <a:picLocks noChangeAspect="1" noChangeArrowheads="1"/>
          </p:cNvPicPr>
          <p:nvPr/>
        </p:nvPicPr>
        <p:blipFill>
          <a:blip r:embed="rId2" cstate="print"/>
          <a:srcRect l="5012" r="1461"/>
          <a:stretch>
            <a:fillRect/>
          </a:stretch>
        </p:blipFill>
        <p:spPr bwMode="auto">
          <a:xfrm rot="16200000">
            <a:off x="4127072" y="788335"/>
            <a:ext cx="4608512" cy="5425343"/>
          </a:xfrm>
          <a:prstGeom prst="rect">
            <a:avLst/>
          </a:prstGeom>
          <a:noFill/>
        </p:spPr>
      </p:pic>
      <p:pic>
        <p:nvPicPr>
          <p:cNvPr id="1026" name="Picture 2" descr="D:\Silviana 陳仙梅\教堂\JPG\A_LT1.jpg"/>
          <p:cNvPicPr>
            <a:picLocks noChangeAspect="1" noChangeArrowheads="1"/>
          </p:cNvPicPr>
          <p:nvPr/>
        </p:nvPicPr>
        <p:blipFill>
          <a:blip r:embed="rId3" cstate="print"/>
          <a:srcRect r="7173"/>
          <a:stretch>
            <a:fillRect/>
          </a:stretch>
        </p:blipFill>
        <p:spPr bwMode="auto">
          <a:xfrm rot="16200000">
            <a:off x="84050" y="1112703"/>
            <a:ext cx="4560145" cy="4728244"/>
          </a:xfrm>
          <a:prstGeom prst="rect">
            <a:avLst/>
          </a:prstGeom>
          <a:noFill/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5364088" y="6309320"/>
            <a:ext cx="2602632" cy="48160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zh-TW" altLang="en-US" sz="2600" noProof="0" dirty="0"/>
              <a:t>二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樓平面圖</a:t>
            </a: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D:\Silviana 陳仙梅\教堂\pdf\b21.jpg"/>
          <p:cNvPicPr>
            <a:picLocks noChangeAspect="1" noChangeArrowheads="1"/>
          </p:cNvPicPr>
          <p:nvPr/>
        </p:nvPicPr>
        <p:blipFill>
          <a:blip r:embed="rId4" cstate="print"/>
          <a:srcRect l="83457" t="68803" r="6061" b="20075"/>
          <a:stretch>
            <a:fillRect/>
          </a:stretch>
        </p:blipFill>
        <p:spPr bwMode="auto">
          <a:xfrm rot="9884232">
            <a:off x="3311860" y="5121188"/>
            <a:ext cx="432050" cy="648074"/>
          </a:xfrm>
          <a:prstGeom prst="rect">
            <a:avLst/>
          </a:prstGeom>
          <a:noFill/>
        </p:spPr>
      </p:pic>
      <p:pic>
        <p:nvPicPr>
          <p:cNvPr id="8" name="Picture 6" descr="D:\Silviana 陳仙梅\教堂\pdf\b21.jpg"/>
          <p:cNvPicPr>
            <a:picLocks noChangeAspect="1" noChangeArrowheads="1"/>
          </p:cNvPicPr>
          <p:nvPr/>
        </p:nvPicPr>
        <p:blipFill>
          <a:blip r:embed="rId4" cstate="print"/>
          <a:srcRect l="83457" t="68803" r="6061" b="20075"/>
          <a:stretch>
            <a:fillRect/>
          </a:stretch>
        </p:blipFill>
        <p:spPr bwMode="auto">
          <a:xfrm rot="9884232">
            <a:off x="7890042" y="5130623"/>
            <a:ext cx="432050" cy="648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一樓平面圖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 descr="D:\Silviana 陳仙梅\教堂\pdf\a11.jpg"/>
          <p:cNvPicPr>
            <a:picLocks noChangeAspect="1" noChangeArrowheads="1"/>
          </p:cNvPicPr>
          <p:nvPr/>
        </p:nvPicPr>
        <p:blipFill>
          <a:blip r:embed="rId2" cstate="print"/>
          <a:srcRect t="20800" b="15904"/>
          <a:stretch>
            <a:fillRect/>
          </a:stretch>
        </p:blipFill>
        <p:spPr bwMode="auto">
          <a:xfrm>
            <a:off x="1331640" y="1156029"/>
            <a:ext cx="6372200" cy="5701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二樓平面圖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5" name="Picture 3" descr="D:\Silviana 陳仙梅\教堂\pdf\a21.jpg"/>
          <p:cNvPicPr>
            <a:picLocks noChangeAspect="1" noChangeArrowheads="1"/>
          </p:cNvPicPr>
          <p:nvPr/>
        </p:nvPicPr>
        <p:blipFill>
          <a:blip r:embed="rId2" cstate="print"/>
          <a:srcRect l="8358" t="16652" r="5968" b="10293"/>
          <a:stretch>
            <a:fillRect/>
          </a:stretch>
        </p:blipFill>
        <p:spPr bwMode="auto">
          <a:xfrm rot="16200000">
            <a:off x="1749874" y="562496"/>
            <a:ext cx="5472608" cy="6597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D:\Silviana 陳仙梅\教堂\render\main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00808"/>
            <a:ext cx="9143999" cy="431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Picture 2" descr="D:\Silviana 陳仙梅\教堂\render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67986" cy="3356992"/>
          </a:xfrm>
          <a:prstGeom prst="rect">
            <a:avLst/>
          </a:prstGeom>
          <a:noFill/>
        </p:spPr>
      </p:pic>
      <p:pic>
        <p:nvPicPr>
          <p:cNvPr id="8" name="Picture 3" descr="D:\Silviana 陳仙梅\教堂\render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6664"/>
            <a:ext cx="5940152" cy="3341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178696" cy="4937760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+mj-ea"/>
                <a:ea typeface="+mj-ea"/>
              </a:rPr>
              <a:t>A</a:t>
            </a:r>
            <a:r>
              <a:rPr lang="en-US" altLang="zh-TW" sz="2000" dirty="0" smtClean="0">
                <a:latin typeface="+mj-ea"/>
                <a:ea typeface="+mj-ea"/>
              </a:rPr>
              <a:t>.</a:t>
            </a:r>
            <a:r>
              <a:rPr lang="zh-TW" altLang="en-US" sz="2000" dirty="0" smtClean="0">
                <a:latin typeface="+mj-ea"/>
                <a:ea typeface="+mj-ea"/>
              </a:rPr>
              <a:t>未來發展</a:t>
            </a:r>
            <a:r>
              <a:rPr lang="zh-TW" altLang="en-US" sz="2000" dirty="0" smtClean="0">
                <a:latin typeface="+mj-ea"/>
                <a:ea typeface="+mj-ea"/>
              </a:rPr>
              <a:t>有</a:t>
            </a:r>
            <a:r>
              <a:rPr lang="zh-TW" altLang="en-US" sz="2000" dirty="0" smtClean="0">
                <a:latin typeface="+mj-ea"/>
                <a:ea typeface="+mj-ea"/>
              </a:rPr>
              <a:t>較大可能性</a:t>
            </a:r>
          </a:p>
          <a:p>
            <a:pPr lvl="1"/>
            <a:r>
              <a:rPr lang="en-US" altLang="zh-TW" sz="2000" dirty="0" smtClean="0">
                <a:latin typeface="+mj-ea"/>
                <a:ea typeface="+mj-ea"/>
              </a:rPr>
              <a:t>1.</a:t>
            </a:r>
            <a:r>
              <a:rPr lang="zh-TW" altLang="en-US" sz="2000" dirty="0" smtClean="0">
                <a:latin typeface="+mj-ea"/>
                <a:ea typeface="+mj-ea"/>
              </a:rPr>
              <a:t>綠地集中，作為錄官場地</a:t>
            </a:r>
            <a:endParaRPr lang="zh-TW" altLang="en-US" sz="2000" dirty="0" smtClean="0">
              <a:latin typeface="+mj-ea"/>
              <a:ea typeface="+mj-ea"/>
            </a:endParaRPr>
          </a:p>
          <a:p>
            <a:pPr lvl="1"/>
            <a:r>
              <a:rPr lang="en-US" altLang="zh-TW" sz="2000" dirty="0" smtClean="0">
                <a:latin typeface="+mj-ea"/>
                <a:ea typeface="+mj-ea"/>
              </a:rPr>
              <a:t>2</a:t>
            </a:r>
            <a:r>
              <a:rPr lang="en-US" altLang="zh-TW" sz="2000" dirty="0" smtClean="0">
                <a:latin typeface="+mj-ea"/>
                <a:ea typeface="+mj-ea"/>
              </a:rPr>
              <a:t>.</a:t>
            </a:r>
            <a:r>
              <a:rPr lang="zh-TW" altLang="en-US" sz="2000" dirty="0" smtClean="0">
                <a:latin typeface="+mj-ea"/>
                <a:ea typeface="+mj-ea"/>
              </a:rPr>
              <a:t>新建於</a:t>
            </a:r>
            <a:r>
              <a:rPr lang="zh-TW" altLang="en-US" sz="2000" dirty="0" smtClean="0">
                <a:latin typeface="+mj-ea"/>
                <a:ea typeface="+mj-ea"/>
              </a:rPr>
              <a:t>入口區與</a:t>
            </a:r>
            <a:r>
              <a:rPr lang="zh-TW" altLang="en-US" sz="2000" dirty="0" smtClean="0">
                <a:latin typeface="+mj-ea"/>
                <a:ea typeface="+mj-ea"/>
              </a:rPr>
              <a:t>舊教</a:t>
            </a:r>
            <a:r>
              <a:rPr lang="zh-TW" altLang="en-US" sz="2000" dirty="0" smtClean="0">
                <a:latin typeface="+mj-ea"/>
                <a:ea typeface="+mj-ea"/>
              </a:rPr>
              <a:t>堂及圓環形成相互課映。</a:t>
            </a:r>
            <a:endParaRPr lang="zh-TW" altLang="en-US" sz="2000" dirty="0" smtClean="0">
              <a:latin typeface="+mj-ea"/>
              <a:ea typeface="+mj-ea"/>
            </a:endParaRPr>
          </a:p>
          <a:p>
            <a:r>
              <a:rPr lang="en-US" altLang="zh-TW" sz="2000" dirty="0" smtClean="0">
                <a:latin typeface="+mj-ea"/>
                <a:ea typeface="+mj-ea"/>
              </a:rPr>
              <a:t>B.</a:t>
            </a:r>
            <a:r>
              <a:rPr lang="zh-TW" altLang="en-US" sz="2000" dirty="0" smtClean="0">
                <a:latin typeface="+mj-ea"/>
                <a:ea typeface="+mj-ea"/>
              </a:rPr>
              <a:t>入口意象較佳，外來人參觀形成聚集效果</a:t>
            </a:r>
          </a:p>
          <a:p>
            <a:r>
              <a:rPr lang="en-US" altLang="zh-TW" sz="2000" dirty="0" smtClean="0">
                <a:latin typeface="+mj-ea"/>
                <a:ea typeface="+mj-ea"/>
              </a:rPr>
              <a:t>C.</a:t>
            </a:r>
            <a:r>
              <a:rPr lang="zh-TW" altLang="en-US" sz="2000" dirty="0" smtClean="0">
                <a:latin typeface="+mj-ea"/>
                <a:ea typeface="+mj-ea"/>
              </a:rPr>
              <a:t>保留舊有圓環之景觀與歷史感覺</a:t>
            </a:r>
            <a:endParaRPr lang="en-US" altLang="zh-TW" sz="2000" dirty="0" smtClean="0">
              <a:latin typeface="+mj-ea"/>
              <a:ea typeface="+mj-ea"/>
            </a:endParaRPr>
          </a:p>
        </p:txBody>
      </p:sp>
      <p:pic>
        <p:nvPicPr>
          <p:cNvPr id="11266" name="Picture 2" descr="D:\Silviana 陳仙梅\教堂\render\site case 2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61" y="0"/>
            <a:ext cx="4274792" cy="6858000"/>
          </a:xfrm>
          <a:prstGeom prst="rect">
            <a:avLst/>
          </a:prstGeom>
          <a:noFill/>
        </p:spPr>
      </p:pic>
      <p:pic>
        <p:nvPicPr>
          <p:cNvPr id="5" name="Picture 3" descr="D:\Silviana 陳仙梅\教堂\total area.JPG"/>
          <p:cNvPicPr>
            <a:picLocks noChangeAspect="1" noChangeArrowheads="1"/>
          </p:cNvPicPr>
          <p:nvPr/>
        </p:nvPicPr>
        <p:blipFill>
          <a:blip r:embed="rId3" cstate="print"/>
          <a:srcRect t="53233" b="-4249"/>
          <a:stretch>
            <a:fillRect/>
          </a:stretch>
        </p:blipFill>
        <p:spPr bwMode="auto">
          <a:xfrm>
            <a:off x="179512" y="5085184"/>
            <a:ext cx="427513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172</TotalTime>
  <Words>207</Words>
  <Application>Microsoft Office PowerPoint</Application>
  <PresentationFormat>如螢幕大小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原創</vt:lpstr>
      <vt:lpstr>百合花教堂</vt:lpstr>
      <vt:lpstr>設計構想</vt:lpstr>
      <vt:lpstr>方案A</vt:lpstr>
      <vt:lpstr>方案A</vt:lpstr>
      <vt:lpstr>一樓平面圖</vt:lpstr>
      <vt:lpstr>二樓平面圖</vt:lpstr>
      <vt:lpstr>方案A</vt:lpstr>
      <vt:lpstr>方案A</vt:lpstr>
      <vt:lpstr>方案B</vt:lpstr>
      <vt:lpstr>方案B</vt:lpstr>
      <vt:lpstr>一樓平面圖</vt:lpstr>
      <vt:lpstr>投影片 12</vt:lpstr>
      <vt:lpstr>方案B</vt:lpstr>
      <vt:lpstr>方案B</vt:lpstr>
      <vt:lpstr>謝謝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IGLCOM</dc:creator>
  <cp:lastModifiedBy>IGLCOM</cp:lastModifiedBy>
  <cp:revision>25</cp:revision>
  <dcterms:created xsi:type="dcterms:W3CDTF">2016-04-22T09:50:43Z</dcterms:created>
  <dcterms:modified xsi:type="dcterms:W3CDTF">2016-04-22T12:43:15Z</dcterms:modified>
</cp:coreProperties>
</file>